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p14:dur="100">
        <p14:gallery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51350" y="1322650"/>
            <a:ext cx="5017500" cy="15789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400">
              <a:latin typeface="Arial"/>
              <a:ea typeface="Arial"/>
              <a:cs typeface="Arial"/>
              <a:sym typeface="Arial"/>
            </a:endParaRPr>
          </a:p>
          <a:p>
            <a:pPr indent="0" lvl="0" marL="0" rtl="0" algn="ctr">
              <a:lnSpc>
                <a:spcPct val="115000"/>
              </a:lnSpc>
              <a:spcBef>
                <a:spcPts val="0"/>
              </a:spcBef>
              <a:spcAft>
                <a:spcPts val="0"/>
              </a:spcAft>
              <a:buNone/>
            </a:pPr>
            <a:r>
              <a:rPr b="1" lang="en-GB" sz="2400">
                <a:latin typeface="Arial"/>
                <a:ea typeface="Arial"/>
                <a:cs typeface="Arial"/>
                <a:sym typeface="Arial"/>
              </a:rPr>
              <a:t>AI-Powered Diabetes Prediction Chatbot</a:t>
            </a:r>
            <a:endParaRPr sz="5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nvSpPr>
        <p:spPr>
          <a:xfrm>
            <a:off x="565200" y="781500"/>
            <a:ext cx="4006800" cy="46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400">
                <a:solidFill>
                  <a:schemeClr val="lt1"/>
                </a:solidFill>
              </a:rPr>
              <a:t>Problem Statement</a:t>
            </a:r>
            <a:endParaRPr b="1" sz="2600">
              <a:solidFill>
                <a:schemeClr val="lt1"/>
              </a:solidFill>
              <a:latin typeface="Lato"/>
              <a:ea typeface="Lato"/>
              <a:cs typeface="Lato"/>
              <a:sym typeface="Lato"/>
            </a:endParaRPr>
          </a:p>
        </p:txBody>
      </p:sp>
      <p:sp>
        <p:nvSpPr>
          <p:cNvPr id="234" name="Google Shape;234;p18"/>
          <p:cNvSpPr txBox="1"/>
          <p:nvPr/>
        </p:nvSpPr>
        <p:spPr>
          <a:xfrm>
            <a:off x="1150875" y="1705025"/>
            <a:ext cx="6209100" cy="2074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1"/>
                </a:solidFill>
              </a:rPr>
              <a:t>The problem is to develop an AI-powered chatbot that can predict the likelihood of an individual developing diabetes by analyzing medical data. The chatbot aims to provide early risk assessment and personalized preventive measures, enabling individuals to take proactive actions to manage their health effectively.</a:t>
            </a:r>
            <a:endParaRPr sz="23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297500" y="5926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0" name="Google Shape;24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Arial"/>
                <a:ea typeface="Arial"/>
                <a:cs typeface="Arial"/>
                <a:sym typeface="Arial"/>
              </a:rPr>
              <a:t>The proposed solution involves creating an AI-powered chatbot that integrates machine learning algorithms for diabetes prediction. The chatbot will be designed to provide a user-friendly interface, analyze user input, offer accurate predictions, and recommend personalized preventive measures. Here is an abstract overview of the solution and a flowchart illustrating the process</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231850" y="1814600"/>
            <a:ext cx="3291900" cy="5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CHART</a:t>
            </a:r>
            <a:endParaRPr/>
          </a:p>
        </p:txBody>
      </p:sp>
      <p:pic>
        <p:nvPicPr>
          <p:cNvPr id="246" name="Google Shape;246;p20"/>
          <p:cNvPicPr preferRelativeResize="0"/>
          <p:nvPr/>
        </p:nvPicPr>
        <p:blipFill>
          <a:blip r:embed="rId3">
            <a:alphaModFix/>
          </a:blip>
          <a:stretch>
            <a:fillRect/>
          </a:stretch>
        </p:blipFill>
        <p:spPr>
          <a:xfrm>
            <a:off x="3710900" y="319100"/>
            <a:ext cx="4625500" cy="462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3059375" y="152200"/>
            <a:ext cx="44427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 CHART DESCRIPTION</a:t>
            </a:r>
            <a:endParaRPr/>
          </a:p>
        </p:txBody>
      </p:sp>
      <p:sp>
        <p:nvSpPr>
          <p:cNvPr id="252" name="Google Shape;252;p21"/>
          <p:cNvSpPr txBox="1"/>
          <p:nvPr>
            <p:ph idx="1" type="body"/>
          </p:nvPr>
        </p:nvSpPr>
        <p:spPr>
          <a:xfrm>
            <a:off x="568350" y="1567550"/>
            <a:ext cx="7768200" cy="33201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1. </a:t>
            </a:r>
            <a:r>
              <a:rPr b="1" lang="en-GB" sz="1400">
                <a:solidFill>
                  <a:schemeClr val="lt1"/>
                </a:solidFill>
                <a:latin typeface="Arial"/>
                <a:ea typeface="Arial"/>
                <a:cs typeface="Arial"/>
                <a:sym typeface="Arial"/>
              </a:rPr>
              <a:t>User Interaction</a:t>
            </a:r>
            <a:r>
              <a:rPr lang="en-GB" sz="1400">
                <a:solidFill>
                  <a:schemeClr val="lt1"/>
                </a:solidFill>
                <a:latin typeface="Arial"/>
                <a:ea typeface="Arial"/>
                <a:cs typeface="Arial"/>
                <a:sym typeface="Arial"/>
              </a:rPr>
              <a:t>: Users interact with the chatbot through a website or app interface.</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2. </a:t>
            </a:r>
            <a:r>
              <a:rPr b="1" lang="en-GB" sz="1400">
                <a:solidFill>
                  <a:schemeClr val="lt1"/>
                </a:solidFill>
                <a:latin typeface="Arial"/>
                <a:ea typeface="Arial"/>
                <a:cs typeface="Arial"/>
                <a:sym typeface="Arial"/>
              </a:rPr>
              <a:t>Input Processing (Chatbot)</a:t>
            </a:r>
            <a:r>
              <a:rPr lang="en-GB" sz="1400">
                <a:solidFill>
                  <a:schemeClr val="lt1"/>
                </a:solidFill>
                <a:latin typeface="Arial"/>
                <a:ea typeface="Arial"/>
                <a:cs typeface="Arial"/>
                <a:sym typeface="Arial"/>
              </a:rPr>
              <a:t>: The chatbot processes user input, which may include medical data and queries related to diabetes risk assessment.</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3. </a:t>
            </a:r>
            <a:r>
              <a:rPr b="1" lang="en-GB" sz="1400">
                <a:solidFill>
                  <a:schemeClr val="lt1"/>
                </a:solidFill>
                <a:latin typeface="Arial"/>
                <a:ea typeface="Arial"/>
                <a:cs typeface="Arial"/>
                <a:sym typeface="Arial"/>
              </a:rPr>
              <a:t>Diabetes Prediction (Chatbot)</a:t>
            </a:r>
            <a:r>
              <a:rPr lang="en-GB" sz="1400">
                <a:solidFill>
                  <a:schemeClr val="lt1"/>
                </a:solidFill>
                <a:latin typeface="Arial"/>
                <a:ea typeface="Arial"/>
                <a:cs typeface="Arial"/>
                <a:sym typeface="Arial"/>
              </a:rPr>
              <a:t>: Machine learning algorithms are used to analyze the medical data provided by the user. The chatbot predicts the likelihood of the user developing diabetes based on the data.</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latin typeface="Arial"/>
              <a:ea typeface="Arial"/>
              <a:cs typeface="Arial"/>
              <a:sym typeface="Arial"/>
            </a:endParaRPr>
          </a:p>
          <a:p>
            <a:pPr indent="0" lvl="0" marL="0" rtl="0" algn="l">
              <a:lnSpc>
                <a:spcPct val="115000"/>
              </a:lnSpc>
              <a:spcBef>
                <a:spcPts val="0"/>
              </a:spcBef>
              <a:spcAft>
                <a:spcPts val="0"/>
              </a:spcAft>
              <a:buNone/>
            </a:pPr>
            <a:r>
              <a:rPr lang="en-GB" sz="1400">
                <a:solidFill>
                  <a:schemeClr val="lt1"/>
                </a:solidFill>
                <a:latin typeface="Arial"/>
                <a:ea typeface="Arial"/>
                <a:cs typeface="Arial"/>
                <a:sym typeface="Arial"/>
              </a:rPr>
              <a:t>4. </a:t>
            </a:r>
            <a:r>
              <a:rPr b="1" lang="en-GB" sz="1400">
                <a:solidFill>
                  <a:schemeClr val="lt1"/>
                </a:solidFill>
                <a:latin typeface="Arial"/>
                <a:ea typeface="Arial"/>
                <a:cs typeface="Arial"/>
                <a:sym typeface="Arial"/>
              </a:rPr>
              <a:t>Response Generation (Chatbot)</a:t>
            </a:r>
            <a:r>
              <a:rPr lang="en-GB" sz="1400">
                <a:solidFill>
                  <a:schemeClr val="lt1"/>
                </a:solidFill>
                <a:latin typeface="Arial"/>
                <a:ea typeface="Arial"/>
                <a:cs typeface="Arial"/>
                <a:sym typeface="Arial"/>
              </a:rPr>
              <a:t>: The chatbot generates responses that include the diabetes risk assessment and personalized preventive measures.</a:t>
            </a:r>
            <a:endParaRPr sz="16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nvSpPr>
        <p:spPr>
          <a:xfrm>
            <a:off x="255750" y="1165100"/>
            <a:ext cx="8553600" cy="3080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500">
                <a:solidFill>
                  <a:schemeClr val="lt1"/>
                </a:solidFill>
              </a:rPr>
              <a:t>5. </a:t>
            </a:r>
            <a:r>
              <a:rPr b="1" lang="en-GB" sz="1500">
                <a:solidFill>
                  <a:schemeClr val="lt1"/>
                </a:solidFill>
              </a:rPr>
              <a:t>Medical Data (Data Source)</a:t>
            </a:r>
            <a:r>
              <a:rPr lang="en-GB" sz="1500">
                <a:solidFill>
                  <a:schemeClr val="lt1"/>
                </a:solidFill>
              </a:rPr>
              <a:t>: The chatbot may refer to medical data from a trusted source to enhance the accuracy of predictions.</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6. </a:t>
            </a:r>
            <a:r>
              <a:rPr b="1" lang="en-GB" sz="1500">
                <a:solidFill>
                  <a:schemeClr val="lt1"/>
                </a:solidFill>
              </a:rPr>
              <a:t>Website/App Integration</a:t>
            </a:r>
            <a:r>
              <a:rPr lang="en-GB" sz="1500">
                <a:solidFill>
                  <a:schemeClr val="lt1"/>
                </a:solidFill>
              </a:rPr>
              <a:t>: The chatbot is integrated into a website or app, ensuring a seamless user experience.</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7. </a:t>
            </a:r>
            <a:r>
              <a:rPr b="1" lang="en-GB" sz="1500">
                <a:solidFill>
                  <a:schemeClr val="lt1"/>
                </a:solidFill>
              </a:rPr>
              <a:t>User Testing</a:t>
            </a:r>
            <a:r>
              <a:rPr lang="en-GB" sz="1500">
                <a:solidFill>
                  <a:schemeClr val="lt1"/>
                </a:solidFill>
              </a:rPr>
              <a:t>: Continuous testing is conducted to evaluate the chatbot's performance and user satisfaction.</a:t>
            </a:r>
            <a:endParaRPr sz="1500">
              <a:solidFill>
                <a:schemeClr val="lt1"/>
              </a:solidFill>
            </a:endParaRPr>
          </a:p>
          <a:p>
            <a:pPr indent="0" lvl="0" marL="0" rtl="0" algn="l">
              <a:lnSpc>
                <a:spcPct val="115000"/>
              </a:lnSpc>
              <a:spcBef>
                <a:spcPts val="0"/>
              </a:spcBef>
              <a:spcAft>
                <a:spcPts val="0"/>
              </a:spcAft>
              <a:buNone/>
            </a:pPr>
            <a:r>
              <a:t/>
            </a:r>
            <a:endParaRPr sz="1500">
              <a:solidFill>
                <a:schemeClr val="lt1"/>
              </a:solidFill>
            </a:endParaRPr>
          </a:p>
          <a:p>
            <a:pPr indent="0" lvl="0" marL="0" rtl="0" algn="l">
              <a:lnSpc>
                <a:spcPct val="115000"/>
              </a:lnSpc>
              <a:spcBef>
                <a:spcPts val="0"/>
              </a:spcBef>
              <a:spcAft>
                <a:spcPts val="0"/>
              </a:spcAft>
              <a:buNone/>
            </a:pPr>
            <a:r>
              <a:rPr lang="en-GB" sz="1500">
                <a:solidFill>
                  <a:schemeClr val="lt1"/>
                </a:solidFill>
              </a:rPr>
              <a:t>8. </a:t>
            </a:r>
            <a:r>
              <a:rPr b="1" lang="en-GB" sz="1500">
                <a:solidFill>
                  <a:schemeClr val="lt1"/>
                </a:solidFill>
              </a:rPr>
              <a:t>Feedback</a:t>
            </a:r>
            <a:r>
              <a:rPr lang="en-GB" sz="1500">
                <a:solidFill>
                  <a:schemeClr val="lt1"/>
                </a:solidFill>
              </a:rPr>
              <a:t>: User feedback is collected to identify areas for improvement.</a:t>
            </a:r>
            <a:endParaRPr sz="15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3"/>
          <p:cNvSpPr txBox="1"/>
          <p:nvPr/>
        </p:nvSpPr>
        <p:spPr>
          <a:xfrm>
            <a:off x="590400" y="2202725"/>
            <a:ext cx="8553600" cy="1563900"/>
          </a:xfrm>
          <a:prstGeom prst="rect">
            <a:avLst/>
          </a:prstGeom>
          <a:noFill/>
          <a:ln>
            <a:noFill/>
          </a:ln>
        </p:spPr>
        <p:txBody>
          <a:bodyPr anchorCtr="0" anchor="ctr" bIns="91425" lIns="91425" spcFirstLastPara="1" rIns="91425" wrap="square" tIns="91425">
            <a:noAutofit/>
          </a:bodyPr>
          <a:lstStyle/>
          <a:p>
            <a:pPr indent="-330200" lvl="0" marL="457200" rtl="0" algn="l">
              <a:lnSpc>
                <a:spcPct val="115000"/>
              </a:lnSpc>
              <a:spcBef>
                <a:spcPts val="0"/>
              </a:spcBef>
              <a:spcAft>
                <a:spcPts val="0"/>
              </a:spcAft>
              <a:buClr>
                <a:schemeClr val="lt1"/>
              </a:buClr>
              <a:buSzPts val="1600"/>
              <a:buChar char="●"/>
            </a:pPr>
            <a:r>
              <a:rPr lang="en-GB" sz="1600">
                <a:solidFill>
                  <a:schemeClr val="lt1"/>
                </a:solidFill>
              </a:rPr>
              <a:t>User-friendly interface for easy interaction.</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Natural Language Processing (NLP) techniques for understanding user queries.</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Machine learning algorithms for diabetes prediction.</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Personalized responses with risk assessment and preventive measures.</a:t>
            </a:r>
            <a:endParaRPr sz="1600">
              <a:solidFill>
                <a:schemeClr val="lt1"/>
              </a:solidFill>
            </a:endParaRPr>
          </a:p>
          <a:p>
            <a:pPr indent="-330200" lvl="0" marL="457200" rtl="0" algn="l">
              <a:lnSpc>
                <a:spcPct val="115000"/>
              </a:lnSpc>
              <a:spcBef>
                <a:spcPts val="0"/>
              </a:spcBef>
              <a:spcAft>
                <a:spcPts val="0"/>
              </a:spcAft>
              <a:buClr>
                <a:schemeClr val="lt1"/>
              </a:buClr>
              <a:buSzPts val="1600"/>
              <a:buChar char="●"/>
            </a:pPr>
            <a:r>
              <a:rPr lang="en-GB" sz="1600">
                <a:solidFill>
                  <a:schemeClr val="lt1"/>
                </a:solidFill>
              </a:rPr>
              <a:t> Continuous testing and improvement based on user feedback.</a:t>
            </a:r>
            <a:endParaRPr sz="1600">
              <a:solidFill>
                <a:schemeClr val="lt1"/>
              </a:solidFill>
            </a:endParaRPr>
          </a:p>
        </p:txBody>
      </p:sp>
      <p:sp>
        <p:nvSpPr>
          <p:cNvPr id="263" name="Google Shape;263;p23"/>
          <p:cNvSpPr txBox="1"/>
          <p:nvPr/>
        </p:nvSpPr>
        <p:spPr>
          <a:xfrm>
            <a:off x="1531425" y="1307175"/>
            <a:ext cx="5711700" cy="45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2300">
                <a:solidFill>
                  <a:schemeClr val="lt1"/>
                </a:solidFill>
              </a:rPr>
              <a:t>Key Features and Functionalities</a:t>
            </a:r>
            <a:endParaRPr b="1" sz="26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4"/>
          <p:cNvSpPr txBox="1"/>
          <p:nvPr>
            <p:ph type="title"/>
          </p:nvPr>
        </p:nvSpPr>
        <p:spPr>
          <a:xfrm>
            <a:off x="2852550" y="853375"/>
            <a:ext cx="2338500" cy="6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800"/>
              <a:t>Thank you!</a:t>
            </a:r>
            <a:endParaRPr b="1" sz="2800"/>
          </a:p>
        </p:txBody>
      </p:sp>
      <p:grpSp>
        <p:nvGrpSpPr>
          <p:cNvPr id="269" name="Google Shape;269;p24"/>
          <p:cNvGrpSpPr/>
          <p:nvPr/>
        </p:nvGrpSpPr>
        <p:grpSpPr>
          <a:xfrm>
            <a:off x="2332095" y="2405991"/>
            <a:ext cx="3159984" cy="2439109"/>
            <a:chOff x="3553042" y="1657806"/>
            <a:chExt cx="3461100" cy="2671532"/>
          </a:xfrm>
        </p:grpSpPr>
        <p:sp>
          <p:nvSpPr>
            <p:cNvPr id="270" name="Google Shape;270;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8" name="Google Shape;278;p24"/>
          <p:cNvPicPr preferRelativeResize="0"/>
          <p:nvPr/>
        </p:nvPicPr>
        <p:blipFill rotWithShape="1">
          <a:blip r:embed="rId3">
            <a:alphaModFix/>
          </a:blip>
          <a:srcRect b="26215" l="45356" r="19582" t="50734"/>
          <a:stretch/>
        </p:blipFill>
        <p:spPr>
          <a:xfrm>
            <a:off x="2380405" y="2458138"/>
            <a:ext cx="3063300" cy="1745700"/>
          </a:xfrm>
          <a:prstGeom prst="rect">
            <a:avLst/>
          </a:prstGeom>
          <a:noFill/>
          <a:ln>
            <a:noFill/>
          </a:ln>
        </p:spPr>
      </p:pic>
      <p:sp>
        <p:nvSpPr>
          <p:cNvPr id="279" name="Google Shape;279;p24"/>
          <p:cNvSpPr/>
          <p:nvPr/>
        </p:nvSpPr>
        <p:spPr>
          <a:xfrm flipH="1">
            <a:off x="2380192" y="24590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4"/>
          <p:cNvGrpSpPr/>
          <p:nvPr/>
        </p:nvGrpSpPr>
        <p:grpSpPr>
          <a:xfrm>
            <a:off x="5027755" y="3398754"/>
            <a:ext cx="1024386" cy="1522884"/>
            <a:chOff x="6505573" y="2745170"/>
            <a:chExt cx="1122000" cy="1668000"/>
          </a:xfrm>
        </p:grpSpPr>
        <p:sp>
          <p:nvSpPr>
            <p:cNvPr id="281" name="Google Shape;281;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5" name="Google Shape;285;p24"/>
          <p:cNvPicPr preferRelativeResize="0"/>
          <p:nvPr/>
        </p:nvPicPr>
        <p:blipFill rotWithShape="1">
          <a:blip r:embed="rId3">
            <a:alphaModFix/>
          </a:blip>
          <a:srcRect b="16020" l="53168" r="26238" t="53058"/>
          <a:stretch/>
        </p:blipFill>
        <p:spPr>
          <a:xfrm>
            <a:off x="5027372" y="3466271"/>
            <a:ext cx="1024200" cy="1333200"/>
          </a:xfrm>
          <a:prstGeom prst="rect">
            <a:avLst/>
          </a:prstGeom>
          <a:noFill/>
          <a:ln>
            <a:noFill/>
          </a:ln>
        </p:spPr>
      </p:pic>
      <p:sp>
        <p:nvSpPr>
          <p:cNvPr id="286" name="Google Shape;286;p24"/>
          <p:cNvSpPr/>
          <p:nvPr/>
        </p:nvSpPr>
        <p:spPr>
          <a:xfrm flipH="1">
            <a:off x="5027286" y="34664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24"/>
          <p:cNvGrpSpPr/>
          <p:nvPr/>
        </p:nvGrpSpPr>
        <p:grpSpPr>
          <a:xfrm>
            <a:off x="4671120" y="3974397"/>
            <a:ext cx="520684" cy="1036470"/>
            <a:chOff x="9543736" y="4486132"/>
            <a:chExt cx="570300" cy="1135235"/>
          </a:xfrm>
        </p:grpSpPr>
        <p:sp>
          <p:nvSpPr>
            <p:cNvPr id="288" name="Google Shape;288;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2" name="Google Shape;292;p24"/>
          <p:cNvPicPr preferRelativeResize="0"/>
          <p:nvPr/>
        </p:nvPicPr>
        <p:blipFill rotWithShape="1">
          <a:blip r:embed="rId3">
            <a:alphaModFix/>
          </a:blip>
          <a:srcRect b="36733" l="41330" r="47980" t="42211"/>
          <a:stretch/>
        </p:blipFill>
        <p:spPr>
          <a:xfrm>
            <a:off x="4670687" y="3974059"/>
            <a:ext cx="520500" cy="888900"/>
          </a:xfrm>
          <a:prstGeom prst="round2SameRect">
            <a:avLst>
              <a:gd fmla="val 4129" name="adj1"/>
              <a:gd fmla="val 0" name="adj2"/>
            </a:avLst>
          </a:prstGeom>
          <a:noFill/>
          <a:ln>
            <a:noFill/>
          </a:ln>
        </p:spPr>
      </p:pic>
      <p:sp>
        <p:nvSpPr>
          <p:cNvPr id="293" name="Google Shape;293;p24"/>
          <p:cNvSpPr/>
          <p:nvPr/>
        </p:nvSpPr>
        <p:spPr>
          <a:xfrm flipH="1">
            <a:off x="4670559" y="39952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4"/>
          <p:cNvGrpSpPr/>
          <p:nvPr/>
        </p:nvGrpSpPr>
        <p:grpSpPr>
          <a:xfrm>
            <a:off x="5830079" y="4295861"/>
            <a:ext cx="455496" cy="692277"/>
            <a:chOff x="7384375" y="3728000"/>
            <a:chExt cx="498900" cy="758244"/>
          </a:xfrm>
        </p:grpSpPr>
        <p:sp>
          <p:nvSpPr>
            <p:cNvPr id="295" name="Google Shape;295;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4"/>
          <p:cNvGrpSpPr/>
          <p:nvPr/>
        </p:nvGrpSpPr>
        <p:grpSpPr>
          <a:xfrm>
            <a:off x="5830111" y="4414258"/>
            <a:ext cx="478081" cy="462776"/>
            <a:chOff x="7384385" y="3857442"/>
            <a:chExt cx="523637" cy="506874"/>
          </a:xfrm>
        </p:grpSpPr>
        <p:sp>
          <p:nvSpPr>
            <p:cNvPr id="300" name="Google Shape;300;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24"/>
            <p:cNvGrpSpPr/>
            <p:nvPr/>
          </p:nvGrpSpPr>
          <p:grpSpPr>
            <a:xfrm>
              <a:off x="7384385" y="3857442"/>
              <a:ext cx="523637" cy="498900"/>
              <a:chOff x="7384385" y="3857442"/>
              <a:chExt cx="523637" cy="498900"/>
            </a:xfrm>
          </p:grpSpPr>
          <p:sp>
            <p:nvSpPr>
              <p:cNvPr id="302" name="Google Shape;302;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04" name="Google Shape;304;p24"/>
          <p:cNvPicPr preferRelativeResize="0"/>
          <p:nvPr/>
        </p:nvPicPr>
        <p:blipFill rotWithShape="1">
          <a:blip r:embed="rId3">
            <a:alphaModFix/>
          </a:blip>
          <a:srcRect b="36557" l="48584" r="37425" t="47335"/>
          <a:stretch/>
        </p:blipFill>
        <p:spPr>
          <a:xfrm>
            <a:off x="5857180" y="4443041"/>
            <a:ext cx="400500" cy="399300"/>
          </a:xfrm>
          <a:prstGeom prst="ellipse">
            <a:avLst/>
          </a:prstGeom>
          <a:noFill/>
          <a:ln cap="flat" cmpd="sng" w="9525">
            <a:solidFill>
              <a:srgbClr val="FFFFFF"/>
            </a:solidFill>
            <a:prstDash val="solid"/>
            <a:round/>
            <a:headEnd len="sm" w="sm" type="none"/>
            <a:tailEnd len="sm" w="sm" type="none"/>
          </a:ln>
        </p:spPr>
      </p:pic>
      <p:grpSp>
        <p:nvGrpSpPr>
          <p:cNvPr id="305" name="Google Shape;305;p24"/>
          <p:cNvGrpSpPr/>
          <p:nvPr/>
        </p:nvGrpSpPr>
        <p:grpSpPr>
          <a:xfrm>
            <a:off x="6376118" y="4295861"/>
            <a:ext cx="435785" cy="692277"/>
            <a:chOff x="7982421" y="3727763"/>
            <a:chExt cx="477311" cy="758244"/>
          </a:xfrm>
        </p:grpSpPr>
        <p:sp>
          <p:nvSpPr>
            <p:cNvPr id="306" name="Google Shape;306;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4" name="Google Shape;314;p24"/>
          <p:cNvPicPr preferRelativeResize="0"/>
          <p:nvPr/>
        </p:nvPicPr>
        <p:blipFill rotWithShape="1">
          <a:blip r:embed="rId3">
            <a:alphaModFix/>
          </a:blip>
          <a:srcRect b="27092" l="49668" r="37351" t="55915"/>
          <a:stretch/>
        </p:blipFill>
        <p:spPr>
          <a:xfrm>
            <a:off x="6392510" y="44390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